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66" r:id="rId3"/>
    <p:sldId id="368" r:id="rId4"/>
    <p:sldId id="386" r:id="rId5"/>
    <p:sldId id="383" r:id="rId6"/>
    <p:sldId id="384" r:id="rId7"/>
    <p:sldId id="367" r:id="rId8"/>
    <p:sldId id="375" r:id="rId9"/>
    <p:sldId id="385" r:id="rId10"/>
    <p:sldId id="376" r:id="rId11"/>
    <p:sldId id="377" r:id="rId12"/>
    <p:sldId id="370" r:id="rId13"/>
    <p:sldId id="374" r:id="rId14"/>
    <p:sldId id="379" r:id="rId15"/>
    <p:sldId id="378" r:id="rId16"/>
    <p:sldId id="371" r:id="rId17"/>
    <p:sldId id="380" r:id="rId18"/>
    <p:sldId id="381" r:id="rId19"/>
    <p:sldId id="382" r:id="rId20"/>
    <p:sldId id="369" r:id="rId21"/>
    <p:sldId id="372" r:id="rId22"/>
    <p:sldId id="373" r:id="rId23"/>
    <p:sldId id="273" r:id="rId24"/>
    <p:sldId id="3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6" autoAdjust="0"/>
    <p:restoredTop sz="94660"/>
  </p:normalViewPr>
  <p:slideViewPr>
    <p:cSldViewPr>
      <p:cViewPr varScale="1">
        <p:scale>
          <a:sx n="56" d="100"/>
          <a:sy n="56" d="100"/>
        </p:scale>
        <p:origin x="10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6B75D-7CE8-458E-BDE2-774479CDD1F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A5451-DC11-40DC-9491-6A3B3C342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5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A5451-DC11-40DC-9491-6A3B3C342E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62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A5451-DC11-40DC-9491-6A3B3C342E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0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7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2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3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5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3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37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70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4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9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2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99FCB-EF0E-40CB-88B6-C1955606595D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29C8-5EEC-44FB-9CAF-8CB50BC7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8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mie.cooke@rsa.org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ZgjpuFGb_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8204448" cy="2304256"/>
          </a:xfrm>
        </p:spPr>
        <p:txBody>
          <a:bodyPr>
            <a:normAutofit/>
          </a:bodyPr>
          <a:lstStyle/>
          <a:p>
            <a:r>
              <a:rPr lang="en-GB" sz="5300" b="1" dirty="0" smtClean="0">
                <a:solidFill>
                  <a:schemeClr val="bg1">
                    <a:lumMod val="50000"/>
                  </a:schemeClr>
                </a:solidFill>
              </a:rPr>
              <a:t>Power to Create</a:t>
            </a:r>
            <a:br>
              <a:rPr lang="en-GB" sz="53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Jamie Cooke, Head of RSA Scotland</a:t>
            </a:r>
            <a:r>
              <a:rPr lang="en-GB" sz="9600" b="1" dirty="0"/>
              <a:t/>
            </a:r>
            <a:br>
              <a:rPr lang="en-GB" sz="9600" b="1" dirty="0"/>
            </a:b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0" y="6198652"/>
            <a:ext cx="9166034" cy="6593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8428" y="5943977"/>
            <a:ext cx="2520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GB" b="1" dirty="0" smtClean="0">
                <a:solidFill>
                  <a:schemeClr val="bg1"/>
                </a:solidFill>
                <a:latin typeface="+mj-lt"/>
              </a:rPr>
              <a:t>@</a:t>
            </a:r>
            <a:r>
              <a:rPr lang="en-GB" b="1" dirty="0" err="1" smtClean="0">
                <a:solidFill>
                  <a:schemeClr val="bg1"/>
                </a:solidFill>
                <a:latin typeface="+mj-lt"/>
              </a:rPr>
              <a:t>JamieACooke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63629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@</a:t>
            </a:r>
            <a:r>
              <a:rPr lang="en-GB" b="1" dirty="0" err="1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theRSAScotland</a:t>
            </a:r>
            <a:r>
              <a:rPr lang="en-GB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 </a:t>
            </a: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802" y="26875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000" b="1" dirty="0" smtClean="0">
                <a:solidFill>
                  <a:schemeClr val="bg1">
                    <a:lumMod val="50000"/>
                  </a:schemeClr>
                </a:solidFill>
              </a:rPr>
              <a:t>Pupil Design Awards</a:t>
            </a:r>
            <a:endParaRPr lang="en-GB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SDA are the world’s oldest design award competition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Chance to move this into schools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Opportunities for creative learning with school pupils, ‘different’ ways of learning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Bring in external partners – designers,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MAKLab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businesses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802" y="116632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200" b="1" dirty="0" smtClean="0">
                <a:solidFill>
                  <a:schemeClr val="bg1">
                    <a:lumMod val="50000"/>
                  </a:schemeClr>
                </a:solidFill>
              </a:rPr>
              <a:t>Catalytic Teaching</a:t>
            </a:r>
            <a:endParaRPr lang="en-GB" sz="5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69976" y="3441475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Akzidenz-Grotesk Std Bold" pitchFamily="50" charset="0"/>
            </a:endParaRPr>
          </a:p>
          <a:p>
            <a:pPr algn="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kzidenz-Grotesk Std Med" pitchFamily="50" charset="0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Akzidenz-Grotesk Std Med" pitchFamily="50" charset="0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Akzidenz-Grotesk Std Med" pitchFamily="50" charset="0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457" y="253274"/>
            <a:ext cx="1841152" cy="1292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754" y="1631433"/>
            <a:ext cx="66675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Creative Educators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Licensed to Create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Innovative Educators’ Network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Area Based Curriculum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About a place, By a place, For a place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Licensed to Create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Ideas for innovation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Values the role of the teacher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Innovation within a system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Grand Curriculum Design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What about Scotland?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503" y="3514450"/>
            <a:ext cx="25050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200" b="1" dirty="0" smtClean="0">
                <a:solidFill>
                  <a:schemeClr val="bg1">
                    <a:lumMod val="50000"/>
                  </a:schemeClr>
                </a:solidFill>
              </a:rPr>
              <a:t>Innovative Teaching</a:t>
            </a:r>
            <a:endParaRPr lang="en-GB" sz="5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Networking teachers for skill and knowledge sharing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Parent’s Evenings: From awkward to awesome!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Teacher to teacher ‘marketing’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600" b="1" dirty="0" smtClean="0">
                <a:solidFill>
                  <a:schemeClr val="bg1">
                    <a:lumMod val="50000"/>
                  </a:schemeClr>
                </a:solidFill>
              </a:rPr>
              <a:t>Area Based Curriculum</a:t>
            </a:r>
            <a:endParaRPr lang="en-GB" sz="4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Ideas for innovation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Values the role of the teacher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Innovation within a system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What about Scotland?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Creative Systems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Family of Academies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School Governors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Policy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 smtClean="0">
                <a:solidFill>
                  <a:schemeClr val="bg1">
                    <a:lumMod val="50000"/>
                  </a:schemeClr>
                </a:solidFill>
              </a:rPr>
              <a:t>Family of Academies</a:t>
            </a:r>
            <a:endParaRPr lang="en-GB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Set up in 2011, a family of schools in England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Opening Minds curriculum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Connection to RSA Fellowship through projects and mentoring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Arts Hub; Opening Minds Hub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Governors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Governance matters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Analysis of the system, challenges and opportunities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Work with Governors themselves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What implications for Scotland?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Policy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Not change for change’s sake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Interaction with government and policy makers – DCMS commitment on pupil premium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Greater need for voice of teachers, pupils and parents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The RSA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“Enriching Society through Ideas and Action”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FRSA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Networks and impact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Key priorities, online and offline resources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The Market Place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TES Resource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Bank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RSA safe (yet challenging) space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Teacher to teacher peer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learning/sharing – Strathclyde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Uni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Austerity as a challenge and opportunity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Creative Challenge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Value of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Creativity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Evidence crucial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Wicked Problems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Voices across communities and sectors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Empowerment of communities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Don’t presume it will happen - capacity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Closing the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gap – won’t happen without creativity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What next?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Core opportunity with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NCLN- the engine room for change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Is this the best it can be?  Ambitious and challenging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Partnerships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Research – finding the Scottish dimension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Chance to shape RSA Scotland priorities –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“chainsaws not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seedings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”</a:t>
            </a: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GB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614041"/>
          </a:xfrm>
        </p:spPr>
        <p:txBody>
          <a:bodyPr>
            <a:normAutofit fontScale="90000"/>
          </a:bodyPr>
          <a:lstStyle/>
          <a:p>
            <a:r>
              <a:rPr lang="en-GB" sz="8900" dirty="0" smtClean="0">
                <a:solidFill>
                  <a:schemeClr val="bg1">
                    <a:lumMod val="50000"/>
                  </a:schemeClr>
                </a:solidFill>
              </a:rPr>
              <a:t>“Creativity can get you in anywhere”</a:t>
            </a:r>
            <a:r>
              <a:rPr lang="en-GB" sz="9600" dirty="0"/>
              <a:t/>
            </a:r>
            <a:br>
              <a:rPr lang="en-GB" sz="9600" dirty="0"/>
            </a:b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9482" y="262010"/>
            <a:ext cx="1840463" cy="129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79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4"/>
            <a:ext cx="7772400" cy="1614041"/>
          </a:xfrm>
        </p:spPr>
        <p:txBody>
          <a:bodyPr>
            <a:normAutofit fontScale="90000"/>
          </a:bodyPr>
          <a:lstStyle/>
          <a:p>
            <a:r>
              <a:rPr lang="en-GB" sz="8900" dirty="0" smtClean="0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en-GB" sz="9600" dirty="0"/>
              <a:t/>
            </a:r>
            <a:br>
              <a:rPr lang="en-GB" sz="9600" dirty="0"/>
            </a:b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9482" y="262010"/>
            <a:ext cx="1840463" cy="129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367270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Jamie Cooke</a:t>
            </a:r>
          </a:p>
          <a:p>
            <a:pPr algn="ctr"/>
            <a:r>
              <a:rPr lang="en-GB" sz="3600" i="1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rId4"/>
              </a:rPr>
              <a:t>Jamie.cooke@rsa.org.uk</a:t>
            </a:r>
            <a:r>
              <a:rPr lang="en-GB" sz="3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n-GB" sz="36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5855160"/>
            <a:ext cx="29537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GB" sz="2800" dirty="0" smtClean="0">
                <a:solidFill>
                  <a:schemeClr val="bg1"/>
                </a:solidFill>
                <a:latin typeface="+mj-lt"/>
              </a:rPr>
              <a:t>@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JamieACooke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39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ZgjpuFGb_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1560" y="404664"/>
            <a:ext cx="8001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Creative Capacity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“Creative capacity building should not be misrecognised as the reiteration of an oft-repeated call to a more student-centred approach.  Rather, it signals a fundamental shift towards a more complex and experimental pedagogical setting…” (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McWilliam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&amp;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Haukka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2008, p23)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err="1" smtClean="0">
                <a:solidFill>
                  <a:schemeClr val="bg1">
                    <a:lumMod val="50000"/>
                  </a:schemeClr>
                </a:solidFill>
              </a:rPr>
              <a:t>PtC</a:t>
            </a:r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 in Education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Elusive concept, but with huge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impact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Creativity is not garnish to the ‘roast’ of education or industry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Multitude of reasons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Pedagogical – underpinning educational success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Technological – a world of ideas, opportunities and barriers, some of which we don’t even know we face yet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Economic – jobs for the future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Won’t just happen though, needs conscious effort and change – not just the arty, but everyone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Creative Education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Creative Learners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Creative Educators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Creative Systems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Creative Learners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Opening Minds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Pupil Design Awards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Catalytic Teaching and Learning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Opening Minds 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Curriculum developed by the RSA in 2000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Looks to address the needs of pupils as citizens, learners and employees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Not ‘off the shelf’ – focus on core learning competencies but within the specific context of the school and community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chemeClr val="bg1">
                    <a:lumMod val="50000"/>
                  </a:schemeClr>
                </a:solidFill>
              </a:rPr>
              <a:t>Opening Minds </a:t>
            </a:r>
            <a:endParaRPr lang="en-GB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1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Students plan their work with greater degree of freedom, ‘blurring’ of subject boundaries – appreciate different learning styles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School wide ethos, not just learning approach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Over 200 schools using across England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6512" y="6165304"/>
            <a:ext cx="9217024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674" y="585516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6265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/>
            </a:r>
            <a:br>
              <a:rPr lang="en-GB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</a:br>
            <a:endParaRPr lang="en-GB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76" y="253274"/>
            <a:ext cx="184115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588</Words>
  <Application>Microsoft Office PowerPoint</Application>
  <PresentationFormat>On-screen Show (4:3)</PresentationFormat>
  <Paragraphs>127</Paragraphs>
  <Slides>24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Aharoni</vt:lpstr>
      <vt:lpstr>Akzidenz-Grotesk Std Bold</vt:lpstr>
      <vt:lpstr>Akzidenz-Grotesk Std Med</vt:lpstr>
      <vt:lpstr>Arial</vt:lpstr>
      <vt:lpstr>Calibri</vt:lpstr>
      <vt:lpstr>Office Theme</vt:lpstr>
      <vt:lpstr>Power to Create Jamie Cooke, Head of RSA Scotland </vt:lpstr>
      <vt:lpstr>The RSA</vt:lpstr>
      <vt:lpstr>PowerPoint Presentation</vt:lpstr>
      <vt:lpstr>Creative Capacity</vt:lpstr>
      <vt:lpstr>PtC in Education</vt:lpstr>
      <vt:lpstr>Creative Education</vt:lpstr>
      <vt:lpstr>Creative Learners</vt:lpstr>
      <vt:lpstr>Opening Minds </vt:lpstr>
      <vt:lpstr>Opening Minds </vt:lpstr>
      <vt:lpstr>Pupil Design Awards</vt:lpstr>
      <vt:lpstr>Catalytic Teaching</vt:lpstr>
      <vt:lpstr>Creative Educators</vt:lpstr>
      <vt:lpstr>Licensed to Create</vt:lpstr>
      <vt:lpstr>Innovative Teaching</vt:lpstr>
      <vt:lpstr>Area Based Curriculum</vt:lpstr>
      <vt:lpstr>Creative Systems</vt:lpstr>
      <vt:lpstr>Family of Academies</vt:lpstr>
      <vt:lpstr>Governors</vt:lpstr>
      <vt:lpstr>Policy</vt:lpstr>
      <vt:lpstr>The Market Place</vt:lpstr>
      <vt:lpstr>Creative Challenge</vt:lpstr>
      <vt:lpstr>What next?</vt:lpstr>
      <vt:lpstr>“Creativity can get you in anywhere” </vt:lpstr>
      <vt:lpstr>Questions </vt:lpstr>
    </vt:vector>
  </TitlesOfParts>
  <Company>RSA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RSA Edinburgh Engage</dc:title>
  <dc:creator>Rachel Elston</dc:creator>
  <cp:lastModifiedBy>Jamie Cooke</cp:lastModifiedBy>
  <cp:revision>122</cp:revision>
  <dcterms:created xsi:type="dcterms:W3CDTF">2015-05-18T13:02:00Z</dcterms:created>
  <dcterms:modified xsi:type="dcterms:W3CDTF">2016-06-14T12:15:09Z</dcterms:modified>
</cp:coreProperties>
</file>